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2"/>
  </p:sldMasterIdLst>
  <p:notesMasterIdLst>
    <p:notesMasterId r:id="rId10"/>
  </p:notesMasterIdLst>
  <p:sldIdLst>
    <p:sldId id="256" r:id="rId3"/>
    <p:sldId id="272" r:id="rId4"/>
    <p:sldId id="271" r:id="rId5"/>
    <p:sldId id="276" r:id="rId6"/>
    <p:sldId id="277" r:id="rId7"/>
    <p:sldId id="278" r:id="rId8"/>
    <p:sldId id="270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922A8-39AD-46D3-9467-1D20F319F715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51175-0424-4D90-9948-5F554F13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4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انقر لتحرير أنماط النص الرئيسي</a:t>
            </a:r>
          </a:p>
          <a:p>
            <a:pPr lvl="1"/>
            <a:r>
              <a:rPr lang="en-US" smtClean="0"/>
              <a:t>المستوى الثاني</a:t>
            </a:r>
          </a:p>
          <a:p>
            <a:pPr lvl="2"/>
            <a:r>
              <a:rPr lang="en-US" smtClean="0"/>
              <a:t>المستوى الثالث</a:t>
            </a:r>
          </a:p>
          <a:p>
            <a:pPr lvl="3"/>
            <a:r>
              <a:rPr lang="en-US" smtClean="0"/>
              <a:t>المستوى الرابع</a:t>
            </a:r>
          </a:p>
          <a:p>
            <a:pPr lvl="4"/>
            <a:r>
              <a:rPr lang="en-US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70403-088A-44B6-B73E-205C70F001D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9952D-4293-4DAF-86C7-030984A5D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em\Pictures\img_sub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895853"/>
          </a:xfrm>
          <a:prstGeom prst="rect">
            <a:avLst/>
          </a:prstGeom>
          <a:noFill/>
        </p:spPr>
      </p:pic>
      <p:pic>
        <p:nvPicPr>
          <p:cNvPr id="1027" name="Picture 3" descr="C:\Users\Reem\Pictures\img_momok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10525" y="3714752"/>
            <a:ext cx="1133475" cy="847725"/>
          </a:xfrm>
          <a:prstGeom prst="rect">
            <a:avLst/>
          </a:prstGeom>
          <a:noFill/>
        </p:spPr>
      </p:pic>
      <p:pic>
        <p:nvPicPr>
          <p:cNvPr id="1028" name="Picture 4" descr="C:\Users\Reem\Pictures\img_aik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10525" y="2786058"/>
            <a:ext cx="1133475" cy="847725"/>
          </a:xfrm>
          <a:prstGeom prst="rect">
            <a:avLst/>
          </a:prstGeom>
          <a:noFill/>
        </p:spPr>
      </p:pic>
      <p:pic>
        <p:nvPicPr>
          <p:cNvPr id="1029" name="Picture 5" descr="C:\Users\Reem\Pictures\img_doremi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23" y="928670"/>
            <a:ext cx="1142977" cy="854831"/>
          </a:xfrm>
          <a:prstGeom prst="rect">
            <a:avLst/>
          </a:prstGeom>
          <a:noFill/>
        </p:spPr>
      </p:pic>
      <p:pic>
        <p:nvPicPr>
          <p:cNvPr id="1030" name="Picture 6" descr="C:\Users\Reem\Pictures\img_haduki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10525" y="1857364"/>
            <a:ext cx="1133475" cy="847725"/>
          </a:xfrm>
          <a:prstGeom prst="rect">
            <a:avLst/>
          </a:prstGeom>
          <a:noFill/>
        </p:spPr>
      </p:pic>
      <p:pic>
        <p:nvPicPr>
          <p:cNvPr id="1031" name="Picture 7" descr="C:\Users\Reem\Pictures\img_onpu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10525" y="4643446"/>
            <a:ext cx="1133475" cy="847725"/>
          </a:xfrm>
          <a:prstGeom prst="rect">
            <a:avLst/>
          </a:prstGeom>
          <a:noFill/>
        </p:spPr>
      </p:pic>
      <p:pic>
        <p:nvPicPr>
          <p:cNvPr id="1032" name="Picture 8" descr="C:\Users\Reem\Pictures\img_pop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10525" y="5429264"/>
            <a:ext cx="1133475" cy="847725"/>
          </a:xfrm>
          <a:prstGeom prst="rect">
            <a:avLst/>
          </a:prstGeom>
          <a:noFill/>
        </p:spPr>
      </p:pic>
      <p:sp>
        <p:nvSpPr>
          <p:cNvPr id="21" name="مربع نص 20"/>
          <p:cNvSpPr txBox="1"/>
          <p:nvPr/>
        </p:nvSpPr>
        <p:spPr>
          <a:xfrm>
            <a:off x="1524000" y="1198726"/>
            <a:ext cx="5562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Hoy </a:t>
            </a:r>
            <a:r>
              <a:rPr lang="en-US" sz="32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es</a:t>
            </a:r>
            <a:r>
              <a:rPr lang="en-US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el 20 de </a:t>
            </a:r>
            <a:r>
              <a:rPr lang="en-US" sz="32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abril</a:t>
            </a:r>
            <a:r>
              <a:rPr lang="en-US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del 2012</a:t>
            </a:r>
            <a:endParaRPr lang="ar-SA" sz="71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1510145" y="1882476"/>
            <a:ext cx="6079361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800" dirty="0" err="1" smtClean="0"/>
              <a:t>Propósito</a:t>
            </a:r>
            <a:r>
              <a:rPr lang="en-US" sz="4800" dirty="0" smtClean="0"/>
              <a:t> #73:</a:t>
            </a:r>
          </a:p>
          <a:p>
            <a:pPr algn="l"/>
            <a:r>
              <a:rPr lang="en-US" sz="4800" dirty="0" smtClean="0"/>
              <a:t> </a:t>
            </a:r>
          </a:p>
          <a:p>
            <a:pPr algn="l"/>
            <a:r>
              <a:rPr lang="en-US" sz="4800" dirty="0" smtClean="0"/>
              <a:t>¿</a:t>
            </a:r>
            <a:r>
              <a:rPr lang="en-US" sz="4800" dirty="0" err="1" smtClean="0"/>
              <a:t>Cómo</a:t>
            </a:r>
            <a:r>
              <a:rPr lang="en-US" sz="4800" dirty="0" smtClean="0"/>
              <a:t> </a:t>
            </a:r>
            <a:r>
              <a:rPr lang="en-US" sz="4800" dirty="0" err="1" smtClean="0"/>
              <a:t>eres</a:t>
            </a:r>
            <a:r>
              <a:rPr lang="en-US" sz="4800" dirty="0" smtClean="0"/>
              <a:t> y </a:t>
            </a:r>
            <a:r>
              <a:rPr lang="en-US" sz="4800" dirty="0" err="1" smtClean="0"/>
              <a:t>dónde</a:t>
            </a:r>
            <a:r>
              <a:rPr lang="en-US" sz="4800" dirty="0" smtClean="0"/>
              <a:t> </a:t>
            </a:r>
            <a:r>
              <a:rPr lang="en-US" sz="4800" dirty="0" err="1" smtClean="0"/>
              <a:t>estás</a:t>
            </a:r>
            <a:r>
              <a:rPr lang="en-US" sz="4800" dirty="0" smtClean="0"/>
              <a:t>?</a:t>
            </a:r>
          </a:p>
          <a:p>
            <a:endParaRPr lang="en-US" sz="4800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5" name="Picture 3" descr="C:\Users\Reem\Pictures\img_momok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876"/>
            <a:ext cx="1133475" cy="847725"/>
          </a:xfrm>
          <a:prstGeom prst="rect">
            <a:avLst/>
          </a:prstGeom>
          <a:noFill/>
        </p:spPr>
      </p:pic>
      <p:pic>
        <p:nvPicPr>
          <p:cNvPr id="20" name="Picture 4" descr="C:\Users\Reem\Pictures\img_aik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71744"/>
            <a:ext cx="1133475" cy="847725"/>
          </a:xfrm>
          <a:prstGeom prst="rect">
            <a:avLst/>
          </a:prstGeom>
          <a:noFill/>
        </p:spPr>
      </p:pic>
      <p:pic>
        <p:nvPicPr>
          <p:cNvPr id="23" name="Picture 5" descr="C:\Users\Reem\Pictures\img_doremi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857232"/>
            <a:ext cx="1142977" cy="854831"/>
          </a:xfrm>
          <a:prstGeom prst="rect">
            <a:avLst/>
          </a:prstGeom>
          <a:noFill/>
        </p:spPr>
      </p:pic>
      <p:pic>
        <p:nvPicPr>
          <p:cNvPr id="24" name="Picture 6" descr="C:\Users\Reem\Pictures\img_haduki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714488"/>
            <a:ext cx="1133475" cy="847725"/>
          </a:xfrm>
          <a:prstGeom prst="rect">
            <a:avLst/>
          </a:prstGeom>
          <a:noFill/>
        </p:spPr>
      </p:pic>
      <p:pic>
        <p:nvPicPr>
          <p:cNvPr id="25" name="Picture 7" descr="C:\Users\Reem\Pictures\img_onpu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500570"/>
            <a:ext cx="1133475" cy="847725"/>
          </a:xfrm>
          <a:prstGeom prst="rect">
            <a:avLst/>
          </a:prstGeom>
          <a:noFill/>
        </p:spPr>
      </p:pic>
      <p:pic>
        <p:nvPicPr>
          <p:cNvPr id="26" name="Picture 8" descr="C:\Users\Reem\Pictures\img_pop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357826"/>
            <a:ext cx="1133475" cy="847725"/>
          </a:xfrm>
          <a:prstGeom prst="rect">
            <a:avLst/>
          </a:prstGeom>
          <a:noFill/>
        </p:spPr>
      </p:pic>
      <p:pic>
        <p:nvPicPr>
          <p:cNvPr id="27" name="Picture 2" descr="C:\Users\Reem\Pictures\img_sub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6247923"/>
            <a:ext cx="8929718" cy="610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4958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400" dirty="0" err="1"/>
              <a:t>Libro</a:t>
            </a:r>
            <a:r>
              <a:rPr lang="en-US" sz="4400" dirty="0"/>
              <a:t> de </a:t>
            </a:r>
            <a:r>
              <a:rPr lang="en-US" sz="4400" dirty="0" err="1"/>
              <a:t>texto</a:t>
            </a:r>
            <a:r>
              <a:rPr lang="en-US" sz="4400" dirty="0"/>
              <a:t> </a:t>
            </a:r>
            <a:r>
              <a:rPr lang="en-US" sz="4400" dirty="0" err="1"/>
              <a:t>página</a:t>
            </a:r>
            <a:r>
              <a:rPr lang="en-US" sz="4400" dirty="0"/>
              <a:t> #</a:t>
            </a:r>
            <a:r>
              <a:rPr lang="en-US" sz="4400" dirty="0" smtClean="0"/>
              <a:t>48, </a:t>
            </a:r>
            <a:r>
              <a:rPr lang="en-US" sz="4400" dirty="0" err="1" smtClean="0"/>
              <a:t>ejercicio</a:t>
            </a:r>
            <a:r>
              <a:rPr lang="en-US" sz="4400" dirty="0" smtClean="0"/>
              <a:t> #12</a:t>
            </a:r>
          </a:p>
          <a:p>
            <a:pPr marL="0" indent="0" algn="l">
              <a:buNone/>
            </a:pPr>
            <a:r>
              <a:rPr lang="en-US" sz="4400" dirty="0" smtClean="0"/>
              <a:t>1.                                4.</a:t>
            </a:r>
          </a:p>
          <a:p>
            <a:pPr marL="0" indent="0" algn="l">
              <a:buNone/>
            </a:pPr>
            <a:r>
              <a:rPr lang="en-US" sz="4400" dirty="0" smtClean="0"/>
              <a:t>2.                                5.                        3.                                6. 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371600" y="3657600"/>
            <a:ext cx="1138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s-ES" sz="2600" dirty="0" smtClean="0">
                <a:solidFill>
                  <a:srgbClr val="FF0000"/>
                </a:solidFill>
                <a:latin typeface="Times New Roman" charset="0"/>
              </a:rPr>
              <a:t>origen</a:t>
            </a:r>
            <a:endParaRPr lang="es-ES" sz="2600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979104" y="5026313"/>
            <a:ext cx="173874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es-ES" sz="2600" dirty="0" smtClean="0">
                <a:solidFill>
                  <a:srgbClr val="FF0000"/>
                </a:solidFill>
                <a:latin typeface="Times New Roman" charset="0"/>
              </a:rPr>
              <a:t>colocación</a:t>
            </a:r>
            <a:endParaRPr lang="es-ES" sz="2600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979104" y="4339386"/>
            <a:ext cx="183183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es-ES" sz="2600" dirty="0" smtClean="0">
                <a:solidFill>
                  <a:srgbClr val="FF0000"/>
                </a:solidFill>
                <a:latin typeface="Times New Roman" charset="0"/>
              </a:rPr>
              <a:t>colocación</a:t>
            </a:r>
            <a:endParaRPr lang="es-ES" sz="2600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371600" y="5213350"/>
            <a:ext cx="1138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s-ES" sz="2600" dirty="0" smtClean="0">
                <a:solidFill>
                  <a:srgbClr val="FF0000"/>
                </a:solidFill>
                <a:latin typeface="Times New Roman" charset="0"/>
              </a:rPr>
              <a:t>origen</a:t>
            </a:r>
            <a:endParaRPr lang="es-ES" sz="2600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302326" y="4515427"/>
            <a:ext cx="243147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es-ES" sz="2600" dirty="0" smtClean="0">
                <a:solidFill>
                  <a:srgbClr val="FF0000"/>
                </a:solidFill>
                <a:latin typeface="Times New Roman" charset="0"/>
              </a:rPr>
              <a:t>colocación</a:t>
            </a:r>
            <a:endParaRPr lang="es-ES" sz="2600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955292" y="3618923"/>
            <a:ext cx="11382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s-ES" sz="2600" dirty="0" smtClean="0">
                <a:solidFill>
                  <a:srgbClr val="FF0000"/>
                </a:solidFill>
                <a:latin typeface="Times New Roman" charset="0"/>
              </a:rPr>
              <a:t>origen</a:t>
            </a:r>
            <a:endParaRPr lang="es-ES" sz="2600" dirty="0">
              <a:solidFill>
                <a:srgbClr val="FF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08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k2Ch02_SL17_HeadTx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7470373" cy="110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838200" y="1775402"/>
            <a:ext cx="7467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0" hangingPunct="0">
              <a:buFont typeface="Times New Roman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1.</a:t>
            </a:r>
            <a:r>
              <a:rPr lang="en-US" sz="32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 </a:t>
            </a:r>
            <a:r>
              <a:rPr lang="en-US" sz="32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You use the verb ___ to tell where </a:t>
            </a:r>
            <a:r>
              <a:rPr lang="en-US" sz="3200" u="sng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someone or </a:t>
            </a:r>
            <a:r>
              <a:rPr lang="en-US" sz="3200" u="sng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something </a:t>
            </a:r>
            <a:r>
              <a:rPr lang="en-US" sz="32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 from.</a:t>
            </a:r>
            <a:r>
              <a:rPr lang="en-US" sz="3200" dirty="0">
                <a:solidFill>
                  <a:srgbClr val="FF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21534" y="2852620"/>
            <a:ext cx="8614645" cy="81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80000"/>
              </a:lnSpc>
              <a:buFont typeface="Times New Roman" charset="0"/>
              <a:buNone/>
            </a:pPr>
            <a:r>
              <a:rPr lang="en-US" sz="2600" b="1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La </a:t>
            </a:r>
            <a:r>
              <a:rPr lang="en-US" sz="2600" b="1" dirty="0" err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profesora</a:t>
            </a:r>
            <a:r>
              <a:rPr lang="en-US" sz="26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600" b="1" dirty="0" err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es</a:t>
            </a:r>
            <a:r>
              <a:rPr lang="en-US" sz="26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de Puerto </a:t>
            </a:r>
            <a:r>
              <a:rPr lang="en-US" sz="2600" b="1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Rico. / El </a:t>
            </a:r>
            <a:r>
              <a:rPr lang="en-US" sz="26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café </a:t>
            </a:r>
            <a:r>
              <a:rPr lang="en-US" sz="2600" b="1" dirty="0" err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es</a:t>
            </a:r>
            <a:r>
              <a:rPr lang="en-US" sz="26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de Colombia. 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220368" y="1775402"/>
            <a:ext cx="7032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buFont typeface="Times New Roman" charset="0"/>
              <a:buNone/>
            </a:pPr>
            <a:r>
              <a:rPr lang="en-US" sz="2600" b="1" dirty="0" err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ser</a:t>
            </a:r>
            <a:endParaRPr lang="en-US" sz="2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38200" y="3858720"/>
            <a:ext cx="7543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0" hangingPunct="0">
              <a:buFont typeface="Times New Roman" charset="0"/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2.</a:t>
            </a:r>
            <a:r>
              <a:rPr lang="en-US" sz="28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 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You use _____ to express where someone or </a:t>
            </a:r>
          </a:p>
          <a:p>
            <a:pPr algn="l" eaLnBrk="0" hangingPunct="0">
              <a:buFont typeface="Times New Roman" charset="0"/>
              <a:buNone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	something is </a:t>
            </a:r>
            <a:r>
              <a:rPr lang="en-US" sz="2800" u="sng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located</a:t>
            </a:r>
            <a:r>
              <a:rPr lang="en-US" sz="28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 _____ expresses both </a:t>
            </a:r>
          </a:p>
          <a:p>
            <a:pPr algn="l" eaLnBrk="0" hangingPunct="0">
              <a:buFont typeface="Times New Roman" charset="0"/>
              <a:buNone/>
            </a:pPr>
            <a:r>
              <a:rPr lang="en-US" sz="28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	temporary and permanent location.</a:t>
            </a:r>
            <a:r>
              <a:rPr lang="en-US" sz="2800" b="1" dirty="0">
                <a:solidFill>
                  <a:srgbClr val="FF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531269" y="3858720"/>
            <a:ext cx="881062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Times New Roman" charset="0"/>
              <a:buNone/>
            </a:pPr>
            <a:r>
              <a:rPr lang="en-US" sz="2600" b="1" dirty="0" err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estar</a:t>
            </a:r>
            <a:endParaRPr lang="en-US" sz="2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956050" y="4294130"/>
            <a:ext cx="10366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Times New Roman" charset="0"/>
              <a:buNone/>
            </a:pPr>
            <a:r>
              <a:rPr lang="en-US" sz="2600" b="1" dirty="0" err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Estar</a:t>
            </a:r>
            <a:r>
              <a:rPr lang="en-US" sz="26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43398" y="5429534"/>
            <a:ext cx="8661941" cy="800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210000"/>
              </a:lnSpc>
              <a:buFont typeface="Times New Roman" charset="0"/>
              <a:buNone/>
            </a:pPr>
            <a:r>
              <a:rPr lang="en-US" sz="2600" b="1" dirty="0">
                <a:solidFill>
                  <a:srgbClr val="000000"/>
                </a:solidFill>
                <a:latin typeface="Times New Roman" charset="0"/>
              </a:rPr>
              <a:t>Los </a:t>
            </a:r>
            <a:r>
              <a:rPr lang="en-US" sz="2600" b="1" dirty="0" err="1">
                <a:solidFill>
                  <a:srgbClr val="000000"/>
                </a:solidFill>
                <a:latin typeface="Times New Roman" charset="0"/>
              </a:rPr>
              <a:t>alumnos</a:t>
            </a:r>
            <a:r>
              <a:rPr lang="en-US" sz="2600" b="1" dirty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sz="2600" b="1" dirty="0" err="1">
                <a:solidFill>
                  <a:srgbClr val="FF0000"/>
                </a:solidFill>
                <a:latin typeface="Times New Roman" charset="0"/>
              </a:rPr>
              <a:t>están</a:t>
            </a:r>
            <a:r>
              <a:rPr lang="en-US" sz="2600" b="1" dirty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US" sz="2600" b="1" dirty="0">
                <a:solidFill>
                  <a:srgbClr val="000000"/>
                </a:solidFill>
                <a:latin typeface="Times New Roman" charset="0"/>
              </a:rPr>
              <a:t>en la </a:t>
            </a:r>
            <a:r>
              <a:rPr lang="en-US" sz="2600" b="1" dirty="0" err="1">
                <a:solidFill>
                  <a:srgbClr val="000000"/>
                </a:solidFill>
                <a:latin typeface="Times New Roman" charset="0"/>
              </a:rPr>
              <a:t>escuela</a:t>
            </a:r>
            <a:r>
              <a:rPr lang="en-US" sz="2600" b="1" dirty="0" smtClean="0">
                <a:solidFill>
                  <a:srgbClr val="000000"/>
                </a:solidFill>
                <a:latin typeface="Times New Roman" charset="0"/>
              </a:rPr>
              <a:t>. / </a:t>
            </a:r>
            <a:r>
              <a:rPr lang="en-US" sz="2600" b="1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Madrid </a:t>
            </a:r>
            <a:r>
              <a:rPr lang="en-US" sz="2600" b="1" dirty="0" err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está</a:t>
            </a:r>
            <a:r>
              <a:rPr lang="en-US" sz="26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en </a:t>
            </a:r>
            <a:r>
              <a:rPr lang="en-US" sz="2600" b="1" dirty="0" err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España</a:t>
            </a:r>
            <a:r>
              <a:rPr lang="en-US" sz="2600" b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</a:t>
            </a:r>
            <a:r>
              <a:rPr lang="en-US" sz="2600" b="1" dirty="0">
                <a:solidFill>
                  <a:srgbClr val="FF0000"/>
                </a:solidFill>
                <a:latin typeface="Times New Roman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31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6" grpId="0"/>
      <p:bldP spid="7" grpId="0"/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4958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400" dirty="0" err="1" smtClean="0"/>
              <a:t>Escucha</a:t>
            </a:r>
            <a:r>
              <a:rPr lang="en-US" sz="4400" dirty="0" smtClean="0"/>
              <a:t> el </a:t>
            </a:r>
            <a:r>
              <a:rPr lang="en-US" sz="4400" dirty="0" err="1" smtClean="0"/>
              <a:t>diálogo</a:t>
            </a:r>
            <a:r>
              <a:rPr lang="en-US" sz="4400" dirty="0" smtClean="0"/>
              <a:t> y </a:t>
            </a:r>
            <a:r>
              <a:rPr lang="en-US" sz="4400" dirty="0" err="1" smtClean="0"/>
              <a:t>contesta</a:t>
            </a:r>
            <a:r>
              <a:rPr lang="en-US" sz="4400" dirty="0" smtClean="0"/>
              <a:t> </a:t>
            </a:r>
            <a:r>
              <a:rPr lang="en-US" sz="4400" dirty="0" err="1" smtClean="0"/>
              <a:t>las</a:t>
            </a:r>
            <a:r>
              <a:rPr lang="en-US" sz="4400" dirty="0" smtClean="0"/>
              <a:t> </a:t>
            </a:r>
            <a:r>
              <a:rPr lang="en-US" sz="4400" dirty="0" err="1" smtClean="0"/>
              <a:t>preguntas</a:t>
            </a:r>
            <a:r>
              <a:rPr lang="en-US" sz="4400" dirty="0" smtClean="0"/>
              <a:t> </a:t>
            </a:r>
            <a:r>
              <a:rPr lang="en-US" sz="4400" dirty="0" err="1" smtClean="0"/>
              <a:t>después</a:t>
            </a:r>
            <a:endParaRPr lang="en-US" sz="4400" dirty="0" smtClean="0"/>
          </a:p>
          <a:p>
            <a:pPr marL="0" indent="0" algn="l">
              <a:buNone/>
            </a:pPr>
            <a:endParaRPr lang="en-US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276600"/>
            <a:ext cx="1647825" cy="2771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3739157"/>
            <a:ext cx="42853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i="1" dirty="0"/>
              <a:t>(listen to the dialogue and answer the questions after)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9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Diálogo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#1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4958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400" dirty="0" smtClean="0"/>
              <a:t>1. ¿De </a:t>
            </a:r>
            <a:r>
              <a:rPr lang="en-US" sz="4400" dirty="0" err="1" smtClean="0"/>
              <a:t>dónde</a:t>
            </a:r>
            <a:r>
              <a:rPr lang="en-US" sz="4400" dirty="0" smtClean="0"/>
              <a:t> </a:t>
            </a:r>
            <a:r>
              <a:rPr lang="en-US" sz="4400" dirty="0" err="1" smtClean="0"/>
              <a:t>es</a:t>
            </a:r>
            <a:r>
              <a:rPr lang="en-US" sz="4400" dirty="0" smtClean="0"/>
              <a:t> Pedro?</a:t>
            </a:r>
          </a:p>
          <a:p>
            <a:pPr marL="0" indent="0" algn="l">
              <a:buNone/>
            </a:pPr>
            <a:r>
              <a:rPr lang="en-US" sz="4400" dirty="0" smtClean="0"/>
              <a:t>2. ¿A </a:t>
            </a:r>
            <a:r>
              <a:rPr lang="en-US" sz="4400" dirty="0" err="1" smtClean="0"/>
              <a:t>dónde</a:t>
            </a:r>
            <a:r>
              <a:rPr lang="en-US" sz="4400" dirty="0" smtClean="0"/>
              <a:t> </a:t>
            </a:r>
            <a:r>
              <a:rPr lang="en-US" sz="4400" dirty="0" err="1" smtClean="0"/>
              <a:t>está</a:t>
            </a:r>
            <a:r>
              <a:rPr lang="en-US" sz="4400" dirty="0" smtClean="0"/>
              <a:t> Pedro en Nueva York o en México?</a:t>
            </a:r>
          </a:p>
          <a:p>
            <a:pPr marL="0" indent="0" algn="l">
              <a:buNone/>
            </a:pPr>
            <a:r>
              <a:rPr lang="en-US" sz="4400" dirty="0" smtClean="0"/>
              <a:t>3. ¿</a:t>
            </a:r>
            <a:r>
              <a:rPr lang="en-US" sz="4400" dirty="0" err="1" smtClean="0"/>
              <a:t>Cómo</a:t>
            </a:r>
            <a:r>
              <a:rPr lang="en-US" sz="4400" dirty="0" smtClean="0"/>
              <a:t> </a:t>
            </a:r>
            <a:r>
              <a:rPr lang="en-US" sz="4400" dirty="0" err="1" smtClean="0"/>
              <a:t>es</a:t>
            </a:r>
            <a:r>
              <a:rPr lang="en-US" sz="4400" dirty="0" smtClean="0"/>
              <a:t> Pedro?</a:t>
            </a:r>
          </a:p>
        </p:txBody>
      </p:sp>
    </p:spTree>
    <p:extLst>
      <p:ext uri="{BB962C8B-B14F-4D97-AF65-F5344CB8AC3E}">
        <p14:creationId xmlns:p14="http://schemas.microsoft.com/office/powerpoint/2010/main" val="15192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Encuesta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(Survey)</a:t>
            </a:r>
            <a:b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would like to find out about the people in your class.  Conduct a survey to learn more about them asking questions and recording the names.</a:t>
            </a:r>
            <a:endParaRPr lang="en-US" dirty="0"/>
          </a:p>
        </p:txBody>
      </p:sp>
      <p:sp>
        <p:nvSpPr>
          <p:cNvPr id="8" name="Horizontal Scroll 7"/>
          <p:cNvSpPr/>
          <p:nvPr/>
        </p:nvSpPr>
        <p:spPr>
          <a:xfrm>
            <a:off x="824344" y="2161309"/>
            <a:ext cx="7938655" cy="422910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76400" y="2932834"/>
            <a:ext cx="6705600" cy="2686050"/>
          </a:xfrm>
        </p:spPr>
        <p:txBody>
          <a:bodyPr>
            <a:normAutofit fontScale="62500" lnSpcReduction="20000"/>
          </a:bodyPr>
          <a:lstStyle/>
          <a:p>
            <a:pPr marL="0" indent="0" algn="l">
              <a:buNone/>
            </a:pPr>
            <a:r>
              <a:rPr lang="en-US" b="1" dirty="0" smtClean="0"/>
              <a:t>Find some one who is…</a:t>
            </a:r>
          </a:p>
          <a:p>
            <a:pPr marL="0" indent="0" algn="l">
              <a:buNone/>
            </a:pPr>
            <a:r>
              <a:rPr lang="en-US" dirty="0" smtClean="0"/>
              <a:t>			                                       “SI”        “NO”</a:t>
            </a:r>
          </a:p>
          <a:p>
            <a:pPr marL="0" indent="0" algn="l">
              <a:buNone/>
            </a:pPr>
            <a:r>
              <a:rPr lang="en-US" dirty="0" err="1" smtClean="0"/>
              <a:t>Inteligente</a:t>
            </a:r>
            <a:r>
              <a:rPr lang="en-US" dirty="0" smtClean="0"/>
              <a:t>                 _______________   </a:t>
            </a:r>
          </a:p>
          <a:p>
            <a:pPr marL="0" indent="0" algn="l">
              <a:buNone/>
            </a:pPr>
            <a:r>
              <a:rPr lang="en-US" dirty="0" err="1" smtClean="0"/>
              <a:t>Perozoso,a</a:t>
            </a:r>
            <a:r>
              <a:rPr lang="en-US" dirty="0" smtClean="0"/>
              <a:t> 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Estudioso,a</a:t>
            </a:r>
            <a:r>
              <a:rPr lang="en-US" dirty="0" smtClean="0"/>
              <a:t>                _______________</a:t>
            </a:r>
          </a:p>
          <a:p>
            <a:pPr marL="0" indent="0" algn="l">
              <a:buNone/>
            </a:pPr>
            <a:r>
              <a:rPr lang="en-US" dirty="0" smtClean="0"/>
              <a:t>Nueva York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España</a:t>
            </a:r>
            <a:r>
              <a:rPr lang="en-US" dirty="0" smtClean="0"/>
              <a:t>                       _______________</a:t>
            </a:r>
          </a:p>
          <a:p>
            <a:pPr marL="0" indent="0" algn="l">
              <a:buNone/>
            </a:pP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     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1731818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/>
              <a:t>Ejemplo</a:t>
            </a:r>
            <a:r>
              <a:rPr lang="en-US" dirty="0" smtClean="0"/>
              <a:t>:  </a:t>
            </a:r>
          </a:p>
          <a:p>
            <a:pPr algn="l"/>
            <a:r>
              <a:rPr lang="en-US" b="1" dirty="0" smtClean="0"/>
              <a:t>¿</a:t>
            </a:r>
            <a:r>
              <a:rPr lang="en-US" b="1" dirty="0" err="1" smtClean="0"/>
              <a:t>Eres</a:t>
            </a:r>
            <a:r>
              <a:rPr lang="en-US" b="1" dirty="0" smtClean="0"/>
              <a:t> </a:t>
            </a:r>
            <a:r>
              <a:rPr lang="en-US" b="1" dirty="0" err="1" smtClean="0"/>
              <a:t>inteligente</a:t>
            </a:r>
            <a:r>
              <a:rPr lang="en-US" b="1" dirty="0" smtClean="0"/>
              <a:t>?                     </a:t>
            </a:r>
            <a:r>
              <a:rPr lang="en-US" b="1" dirty="0" err="1" smtClean="0"/>
              <a:t>Estas</a:t>
            </a:r>
            <a:r>
              <a:rPr lang="en-US" b="1" dirty="0" smtClean="0"/>
              <a:t> en Nueva York? </a:t>
            </a:r>
            <a:endParaRPr lang="en-US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48200" y="3256684"/>
            <a:ext cx="0" cy="2362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197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Tarea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400" dirty="0" err="1" smtClean="0"/>
              <a:t>Entrevista</a:t>
            </a:r>
            <a:r>
              <a:rPr lang="en-US" sz="4400" dirty="0" smtClean="0"/>
              <a:t> a </a:t>
            </a:r>
            <a:r>
              <a:rPr lang="en-US" sz="4400" dirty="0" err="1" smtClean="0"/>
              <a:t>tu</a:t>
            </a:r>
            <a:r>
              <a:rPr lang="en-US" sz="4400" dirty="0" smtClean="0"/>
              <a:t> </a:t>
            </a:r>
            <a:r>
              <a:rPr lang="en-US" sz="4400" dirty="0" err="1" smtClean="0"/>
              <a:t>papá</a:t>
            </a:r>
            <a:r>
              <a:rPr lang="en-US" sz="4400" dirty="0" smtClean="0"/>
              <a:t>/</a:t>
            </a:r>
            <a:r>
              <a:rPr lang="en-US" sz="4400" dirty="0" err="1" smtClean="0"/>
              <a:t>mamá</a:t>
            </a:r>
            <a:r>
              <a:rPr lang="en-US" sz="4400" dirty="0" smtClean="0"/>
              <a:t> y </a:t>
            </a:r>
            <a:r>
              <a:rPr lang="en-US" sz="4400" dirty="0" err="1" smtClean="0"/>
              <a:t>hermanos</a:t>
            </a:r>
            <a:endParaRPr lang="en-US" sz="4400" dirty="0" smtClean="0"/>
          </a:p>
          <a:p>
            <a:pPr marL="0" indent="0" algn="l">
              <a:buNone/>
            </a:pPr>
            <a:endParaRPr lang="en-US" sz="4400" i="1" dirty="0" smtClean="0"/>
          </a:p>
          <a:p>
            <a:pPr marL="0" indent="0" algn="l">
              <a:buNone/>
            </a:pPr>
            <a:r>
              <a:rPr lang="en-US" sz="4400" i="1" dirty="0" smtClean="0"/>
              <a:t>(Interview your father, mother and siblings)</a:t>
            </a:r>
            <a:endParaRPr 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46011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386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D68AF02-25E1-4B1A-8A97-339F9536E0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TP030003864</Template>
  <TotalTime>875</TotalTime>
  <Words>207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TP030003864</vt:lpstr>
      <vt:lpstr>PowerPoint Presentation</vt:lpstr>
      <vt:lpstr>Actividad Inicial: </vt:lpstr>
      <vt:lpstr>PowerPoint Presentation</vt:lpstr>
      <vt:lpstr>Actividad C: </vt:lpstr>
      <vt:lpstr>Actividad C:  Diálogo #1 </vt:lpstr>
      <vt:lpstr>Actividad D:  “Encuesta”  (Survey) You would like to find out about the people in your class.  Conduct a survey to learn more about them asking questions and recording the names.</vt:lpstr>
      <vt:lpstr>Tarea:</vt:lpstr>
    </vt:vector>
  </TitlesOfParts>
  <Company>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Liliana</dc:creator>
  <cp:lastModifiedBy>Liliana</cp:lastModifiedBy>
  <cp:revision>73</cp:revision>
  <dcterms:created xsi:type="dcterms:W3CDTF">2012-03-26T01:34:27Z</dcterms:created>
  <dcterms:modified xsi:type="dcterms:W3CDTF">2012-04-20T17:52:02Z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TC300038649990</vt:lpwstr>
  </property>
</Properties>
</file>